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6" r:id="rId5"/>
    <p:sldId id="270" r:id="rId6"/>
    <p:sldId id="271" r:id="rId7"/>
    <p:sldId id="257" r:id="rId8"/>
    <p:sldId id="280" r:id="rId9"/>
    <p:sldId id="262" r:id="rId10"/>
    <p:sldId id="282" r:id="rId11"/>
    <p:sldId id="275" r:id="rId12"/>
    <p:sldId id="288" r:id="rId13"/>
    <p:sldId id="267" r:id="rId14"/>
    <p:sldId id="272" r:id="rId15"/>
    <p:sldId id="276" r:id="rId16"/>
    <p:sldId id="286" r:id="rId17"/>
    <p:sldId id="287" r:id="rId18"/>
    <p:sldId id="285" r:id="rId19"/>
    <p:sldId id="284" r:id="rId20"/>
    <p:sldId id="283" r:id="rId21"/>
    <p:sldId id="279" r:id="rId22"/>
    <p:sldId id="278" r:id="rId2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n Campbell" initials="SC" lastIdx="1" clrIdx="0">
    <p:extLst>
      <p:ext uri="{19B8F6BF-5375-455C-9EA6-DF929625EA0E}">
        <p15:presenceInfo xmlns:p15="http://schemas.microsoft.com/office/powerpoint/2012/main" userId="S-1-5-21-1494493033-299063118-1694901151-302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2F7"/>
    <a:srgbClr val="F8FF9F"/>
    <a:srgbClr val="F3F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01T10:08:24.465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75CF6D8-60A7-496A-B27E-0C7C76D65DDE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D46BE4A-2DF9-4B1A-8BC8-50C0864271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22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Note that for many Post Secondary options, a Language 11 is a requirement.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6BE4A-2DF9-4B1A-8BC8-50C0864271F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84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6BE4A-2DF9-4B1A-8BC8-50C0864271F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8807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22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83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5015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7236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393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767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5188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8159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954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145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24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727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672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13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289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091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248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6A6375-32DE-4C7D-BA44-9FD0CDE376D0}" type="datetimeFigureOut">
              <a:rPr lang="en-CA" smtClean="0"/>
              <a:t>2021-02-03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86B5358-CF72-4A60-A2F4-09D605F0D4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69237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7986E7-0E3C-4F64-886E-935DDCB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73033" y="1420238"/>
            <a:ext cx="4415786" cy="4751961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03D17F-F79E-40E5-9563-A1CFFCC06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5D5775-627F-4588-82B3-905EDF23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D7F2A20-5DE4-4BC0-91EA-5FFE33A4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36BA0-56C7-429C-B41E-B5724F0CD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15726F-71BE-4007-B9B6-0A1AA0D52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8420877" cy="2971801"/>
          </a:xfrm>
        </p:spPr>
        <p:txBody>
          <a:bodyPr>
            <a:normAutofit/>
          </a:bodyPr>
          <a:lstStyle/>
          <a:p>
            <a:r>
              <a:rPr lang="en-CA"/>
              <a:t>Grade 10 Course Selection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>
            <a:normAutofit/>
          </a:bodyPr>
          <a:lstStyle/>
          <a:p>
            <a:r>
              <a:rPr lang="en-CA">
                <a:solidFill>
                  <a:schemeClr val="tx2">
                    <a:lumMod val="75000"/>
                  </a:schemeClr>
                </a:solidFill>
              </a:rPr>
              <a:t>A step by step process of selecting the right courses for your future.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F66A73-4C34-4632-8FFC-F7CF6C149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2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19"/>
    </mc:Choice>
    <mc:Fallback>
      <p:transition spd="slow" advTm="5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Electives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230C7-6F04-4121-AA25-5EFC4A1B3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5" y="2452687"/>
            <a:ext cx="9848850" cy="19526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64F3D0-C768-41B8-BE04-E175333CF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9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18"/>
    </mc:Choice>
    <mc:Fallback>
      <p:transition spd="slow" advTm="105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OPTIONAL COURSES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61" y="452804"/>
            <a:ext cx="5538789" cy="285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18F9B-35F9-40D1-91ED-79435219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162" y="3429000"/>
            <a:ext cx="8067675" cy="18383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DDBFA5-22D9-49BD-B7A7-AA6350A61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3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89"/>
    </mc:Choice>
    <mc:Fallback>
      <p:transition spd="slow" advTm="78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FINALLY . . 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996696" y="1783080"/>
            <a:ext cx="10241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Count your courses – 8 courses and 2 alternates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Self Check #1 – Can I handle this workload? Am I challenging myself?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Self Check #2 – Does this open the right doors for my future?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endParaRPr lang="en-CA"/>
          </a:p>
          <a:p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F38ECA-B3FC-46C1-B94F-0643CE820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9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81"/>
    </mc:Choice>
    <mc:Fallback>
      <p:transition spd="slow" advTm="9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/>
              </a:rPr>
              <a:t>Your Turn</a:t>
            </a:r>
            <a:endParaRPr lang="en-CA" sz="4800">
              <a:latin typeface="Engravers MT" panose="0209070708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946422" y="1311602"/>
            <a:ext cx="10241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Homework tonight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/>
              <a:t>Talk to your family – the choices seem simple, but these are major life decisions.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/>
              <a:t>Log into </a:t>
            </a:r>
            <a:r>
              <a:rPr lang="en-CA" err="1"/>
              <a:t>MyEdBC</a:t>
            </a:r>
            <a:r>
              <a:rPr lang="en-CA"/>
              <a:t> and enter your selections.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/>
              <a:t>Place the worksheet in your school bag to return to your teacher tomorrow.</a:t>
            </a:r>
          </a:p>
          <a:p>
            <a:endParaRPr lang="en-CA"/>
          </a:p>
          <a:p>
            <a:r>
              <a:rPr lang="en-CA"/>
              <a:t>https://www.myeducation.gov.bc.ca/aspen/logon</a:t>
            </a:r>
          </a:p>
          <a:p>
            <a:r>
              <a:rPr lang="en-CA"/>
              <a:t>OR Google </a:t>
            </a:r>
            <a:r>
              <a:rPr lang="en-CA" err="1"/>
              <a:t>MyEdBC</a:t>
            </a:r>
            <a:r>
              <a:rPr lang="en-CA"/>
              <a:t> login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3690811"/>
            <a:ext cx="10765700" cy="2998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7263" y="4820255"/>
            <a:ext cx="195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Your Student #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7263" y="5398347"/>
            <a:ext cx="236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Your password</a:t>
            </a:r>
          </a:p>
        </p:txBody>
      </p:sp>
      <p:sp>
        <p:nvSpPr>
          <p:cNvPr id="8" name="Left Arrow 7"/>
          <p:cNvSpPr/>
          <p:nvPr/>
        </p:nvSpPr>
        <p:spPr>
          <a:xfrm>
            <a:off x="6391373" y="4912739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Left Arrow 8"/>
          <p:cNvSpPr/>
          <p:nvPr/>
        </p:nvSpPr>
        <p:spPr>
          <a:xfrm>
            <a:off x="6391373" y="5524411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eft Arrow 9"/>
          <p:cNvSpPr/>
          <p:nvPr/>
        </p:nvSpPr>
        <p:spPr>
          <a:xfrm rot="2060997">
            <a:off x="6616925" y="5988185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7483099" y="6156961"/>
            <a:ext cx="312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Do this tonight!!!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CA83308-0FE7-470C-A7E0-0CEAF27C2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9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46"/>
    </mc:Choice>
    <mc:Fallback>
      <p:transition spd="slow" advTm="112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/>
              </a:rPr>
              <a:t>Logging IN</a:t>
            </a:r>
            <a:endParaRPr lang="en-CA" sz="4800">
              <a:latin typeface="Engravers MT" panose="0209070708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946422" y="1311602"/>
            <a:ext cx="102412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75" y="990052"/>
            <a:ext cx="10765700" cy="2998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6301" y="2129141"/>
            <a:ext cx="195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Your Student #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8428" y="2755461"/>
            <a:ext cx="236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Your password</a:t>
            </a:r>
          </a:p>
        </p:txBody>
      </p:sp>
      <p:sp>
        <p:nvSpPr>
          <p:cNvPr id="8" name="Left Arrow 7"/>
          <p:cNvSpPr/>
          <p:nvPr/>
        </p:nvSpPr>
        <p:spPr>
          <a:xfrm rot="3240000">
            <a:off x="5889803" y="3359802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F21C07-53A3-4E05-A8AD-8C3E41CD19CF}"/>
              </a:ext>
            </a:extLst>
          </p:cNvPr>
          <p:cNvSpPr txBox="1"/>
          <p:nvPr/>
        </p:nvSpPr>
        <p:spPr>
          <a:xfrm>
            <a:off x="4743692" y="4039564"/>
            <a:ext cx="5328211" cy="64633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If you haven't logged in before, come to the office afterschool today to get your login.</a:t>
            </a:r>
          </a:p>
        </p:txBody>
      </p:sp>
    </p:spTree>
    <p:extLst>
      <p:ext uri="{BB962C8B-B14F-4D97-AF65-F5344CB8AC3E}">
        <p14:creationId xmlns:p14="http://schemas.microsoft.com/office/powerpoint/2010/main" val="560295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F40D9F3-D090-40E6-8FA1-72DB9A946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538" y="3255947"/>
            <a:ext cx="7972925" cy="3426187"/>
          </a:xfrm>
          <a:prstGeom prst="rect">
            <a:avLst/>
          </a:prstGeom>
        </p:spPr>
      </p:pic>
      <p:pic>
        <p:nvPicPr>
          <p:cNvPr id="12" name="Picture 12" descr="A screenshot of a person&#10;&#10;Description generated with very high confidence">
            <a:extLst>
              <a:ext uri="{FF2B5EF4-FFF2-40B4-BE49-F238E27FC236}">
                <a16:creationId xmlns:a16="http://schemas.microsoft.com/office/drawing/2014/main" id="{AC9BAE2C-9936-46E0-BC94-4E52D7D93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537" y="1345019"/>
            <a:ext cx="7972926" cy="1801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>
                <a:latin typeface="Engravers MT"/>
              </a:rPr>
              <a:t>Accessing requests</a:t>
            </a:r>
            <a:endParaRPr lang="en-CA" sz="4800">
              <a:latin typeface="Engravers MT" panose="0209070708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946422" y="1311602"/>
            <a:ext cx="102412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</p:txBody>
      </p:sp>
      <p:sp>
        <p:nvSpPr>
          <p:cNvPr id="8" name="Left Arrow 7"/>
          <p:cNvSpPr/>
          <p:nvPr/>
        </p:nvSpPr>
        <p:spPr>
          <a:xfrm rot="2940000">
            <a:off x="2846068" y="1752444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Left Arrow 8"/>
          <p:cNvSpPr/>
          <p:nvPr/>
        </p:nvSpPr>
        <p:spPr>
          <a:xfrm rot="13560000">
            <a:off x="1450404" y="5219611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8BAE199-17E0-4BBD-B9D7-095F98AF98E0}"/>
              </a:ext>
            </a:extLst>
          </p:cNvPr>
          <p:cNvSpPr/>
          <p:nvPr/>
        </p:nvSpPr>
        <p:spPr>
          <a:xfrm>
            <a:off x="3531770" y="2220327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30E7E36C-6045-4FA1-88BA-457DC59229CC}"/>
              </a:ext>
            </a:extLst>
          </p:cNvPr>
          <p:cNvSpPr/>
          <p:nvPr/>
        </p:nvSpPr>
        <p:spPr>
          <a:xfrm>
            <a:off x="1069307" y="448226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BE1C25-4DF4-49FD-9191-D6868E621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88"/>
    </mc:Choice>
    <mc:Fallback>
      <p:transition spd="slow" advTm="59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6CF44B1-1701-41A8-917D-C6E899026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1" y="1868643"/>
            <a:ext cx="10451431" cy="3762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>
                <a:latin typeface="Engravers MT"/>
              </a:rPr>
              <a:t>Entering requests</a:t>
            </a:r>
            <a:endParaRPr lang="en-CA" sz="4800">
              <a:latin typeface="Engravers MT" panose="0209070708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sp>
        <p:nvSpPr>
          <p:cNvPr id="8" name="Left Arrow 7"/>
          <p:cNvSpPr/>
          <p:nvPr/>
        </p:nvSpPr>
        <p:spPr>
          <a:xfrm rot="60000">
            <a:off x="2068026" y="5257644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Left Arrow 8"/>
          <p:cNvSpPr/>
          <p:nvPr/>
        </p:nvSpPr>
        <p:spPr>
          <a:xfrm rot="-1920000">
            <a:off x="1554677" y="2211716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151BA5D-C7FE-4F05-8346-2750DAB535E7}"/>
              </a:ext>
            </a:extLst>
          </p:cNvPr>
          <p:cNvSpPr/>
          <p:nvPr/>
        </p:nvSpPr>
        <p:spPr>
          <a:xfrm>
            <a:off x="2424865" y="171500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6F896F3-DDD7-483F-9E04-46C034EBCCFE}"/>
              </a:ext>
            </a:extLst>
          </p:cNvPr>
          <p:cNvSpPr/>
          <p:nvPr/>
        </p:nvSpPr>
        <p:spPr>
          <a:xfrm>
            <a:off x="3162802" y="514801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5619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6CF44B1-1701-41A8-917D-C6E899026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11" y="1868643"/>
            <a:ext cx="10451431" cy="3762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>
                <a:latin typeface="Engravers MT"/>
              </a:rPr>
              <a:t>Entering requests</a:t>
            </a:r>
            <a:endParaRPr lang="en-CA" sz="4800">
              <a:latin typeface="Engravers MT" panose="0209070708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sp>
        <p:nvSpPr>
          <p:cNvPr id="8" name="Left Arrow 7"/>
          <p:cNvSpPr/>
          <p:nvPr/>
        </p:nvSpPr>
        <p:spPr>
          <a:xfrm rot="60000">
            <a:off x="2068026" y="5257644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Left Arrow 8"/>
          <p:cNvSpPr/>
          <p:nvPr/>
        </p:nvSpPr>
        <p:spPr>
          <a:xfrm rot="-1920000">
            <a:off x="1554677" y="2211716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eft Arrow 8">
            <a:extLst>
              <a:ext uri="{FF2B5EF4-FFF2-40B4-BE49-F238E27FC236}">
                <a16:creationId xmlns:a16="http://schemas.microsoft.com/office/drawing/2014/main" id="{26936CD6-0A3E-44D1-B37D-3A72BC83F9F7}"/>
              </a:ext>
            </a:extLst>
          </p:cNvPr>
          <p:cNvSpPr/>
          <p:nvPr/>
        </p:nvSpPr>
        <p:spPr>
          <a:xfrm rot="19680000">
            <a:off x="1626866" y="4112705"/>
            <a:ext cx="875890" cy="23627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875B1586-9B4F-44BC-A6CB-9D1CA900156A}"/>
              </a:ext>
            </a:extLst>
          </p:cNvPr>
          <p:cNvSpPr/>
          <p:nvPr/>
        </p:nvSpPr>
        <p:spPr>
          <a:xfrm>
            <a:off x="2464970" y="1578643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7F4D240-1234-4434-A329-D41EE3F5BAD2}"/>
              </a:ext>
            </a:extLst>
          </p:cNvPr>
          <p:cNvSpPr/>
          <p:nvPr/>
        </p:nvSpPr>
        <p:spPr>
          <a:xfrm>
            <a:off x="2505074" y="3672137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74BBF1EE-A9F8-479B-988E-F1C674565300}"/>
              </a:ext>
            </a:extLst>
          </p:cNvPr>
          <p:cNvSpPr/>
          <p:nvPr/>
        </p:nvSpPr>
        <p:spPr>
          <a:xfrm>
            <a:off x="3050506" y="514801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C20BF7-A060-46E9-946C-A1A8E2E8A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2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85"/>
    </mc:Choice>
    <mc:Fallback>
      <p:transition spd="slow" advTm="11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THURSDAY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E7C252F-EC91-40AE-A485-E58AF92052AF}"/>
              </a:ext>
            </a:extLst>
          </p:cNvPr>
          <p:cNvSpPr txBox="1"/>
          <p:nvPr/>
        </p:nvSpPr>
        <p:spPr>
          <a:xfrm>
            <a:off x="946422" y="1311602"/>
            <a:ext cx="102412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Lab visits in C1 Thursday – All course selection in Learning Commons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endParaRPr lang="en-CA"/>
          </a:p>
          <a:p>
            <a:r>
              <a:rPr lang="en-CA"/>
              <a:t>* </a:t>
            </a:r>
            <a:r>
              <a:rPr lang="en-CA" err="1"/>
              <a:t>Ms.Hutchinson’s</a:t>
            </a:r>
            <a:r>
              <a:rPr lang="en-CA"/>
              <a:t> will be done separately in her ADST class Thursday</a:t>
            </a:r>
          </a:p>
          <a:p>
            <a:r>
              <a:rPr lang="en-CA"/>
              <a:t>* </a:t>
            </a:r>
            <a:r>
              <a:rPr lang="en-CA" err="1"/>
              <a:t>Mr.Filiatrault’s</a:t>
            </a:r>
            <a:r>
              <a:rPr lang="en-CA"/>
              <a:t> will be collected in class on Thursday (Paper copies)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B547E1-0EB7-421D-90A3-DCEB3D46BC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053977"/>
              </p:ext>
            </p:extLst>
          </p:nvPr>
        </p:nvGraphicFramePr>
        <p:xfrm>
          <a:off x="1046528" y="2085975"/>
          <a:ext cx="9002143" cy="1951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5926">
                  <a:extLst>
                    <a:ext uri="{9D8B030D-6E8A-4147-A177-3AD203B41FA5}">
                      <a16:colId xmlns:a16="http://schemas.microsoft.com/office/drawing/2014/main" val="1549723343"/>
                    </a:ext>
                  </a:extLst>
                </a:gridCol>
                <a:gridCol w="2456140">
                  <a:extLst>
                    <a:ext uri="{9D8B030D-6E8A-4147-A177-3AD203B41FA5}">
                      <a16:colId xmlns:a16="http://schemas.microsoft.com/office/drawing/2014/main" val="1610903070"/>
                    </a:ext>
                  </a:extLst>
                </a:gridCol>
                <a:gridCol w="2522823">
                  <a:extLst>
                    <a:ext uri="{9D8B030D-6E8A-4147-A177-3AD203B41FA5}">
                      <a16:colId xmlns:a16="http://schemas.microsoft.com/office/drawing/2014/main" val="2798487"/>
                    </a:ext>
                  </a:extLst>
                </a:gridCol>
                <a:gridCol w="2467254">
                  <a:extLst>
                    <a:ext uri="{9D8B030D-6E8A-4147-A177-3AD203B41FA5}">
                      <a16:colId xmlns:a16="http://schemas.microsoft.com/office/drawing/2014/main" val="1073444065"/>
                    </a:ext>
                  </a:extLst>
                </a:gridCol>
              </a:tblGrid>
              <a:tr h="703641"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8:30 – 8:55​</a:t>
                      </a:r>
                      <a:endParaRPr lang="en-CA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Fang​</a:t>
                      </a:r>
                      <a:endParaRPr lang="en-CA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1800" err="1">
                          <a:solidFill>
                            <a:schemeClr val="bg1"/>
                          </a:solidFill>
                          <a:effectLst/>
                        </a:rPr>
                        <a:t>Zannata</a:t>
                      </a:r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CA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Smith​</a:t>
                      </a:r>
                      <a:endParaRPr lang="en-CA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753728"/>
                  </a:ext>
                </a:extLst>
              </a:tr>
              <a:tr h="623682"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8:55 – 9:20​</a:t>
                      </a:r>
                      <a:endParaRPr lang="en-CA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Leung​</a:t>
                      </a:r>
                      <a:endParaRPr lang="en-CA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Sumpton​</a:t>
                      </a:r>
                      <a:endParaRPr lang="en-CA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Scozzafava​</a:t>
                      </a:r>
                      <a:endParaRPr lang="en-CA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021799"/>
                  </a:ext>
                </a:extLst>
              </a:tr>
              <a:tr h="623682"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9:20 – 9:45​</a:t>
                      </a:r>
                      <a:endParaRPr lang="en-CA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Keller​</a:t>
                      </a:r>
                      <a:endParaRPr lang="en-CA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Zappone​</a:t>
                      </a:r>
                      <a:endParaRPr lang="en-CA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CA" sz="1800">
                          <a:solidFill>
                            <a:schemeClr val="bg1"/>
                          </a:solidFill>
                          <a:effectLst/>
                        </a:rPr>
                        <a:t>Douglas​</a:t>
                      </a:r>
                      <a:endParaRPr lang="en-CA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12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870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5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ED3FCB-C4E7-4B7D-82DC-05BA529A5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75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A014A6-8E49-46CB-A4E7-3C484590F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0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84"/>
    </mc:Choice>
    <mc:Fallback>
      <p:transition spd="slow" advTm="8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You should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4684712" y="2369602"/>
            <a:ext cx="10241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/>
              <a:t>Personal Strengths and 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/>
          </a:p>
          <a:p>
            <a:endParaRPr lang="en-CA" sz="2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/>
              <a:t>Individual Learning Needs</a:t>
            </a:r>
          </a:p>
        </p:txBody>
      </p:sp>
      <p:pic>
        <p:nvPicPr>
          <p:cNvPr id="1026" name="Picture 2" descr="Strengths-Based | Thrively Blog">
            <a:extLst>
              <a:ext uri="{FF2B5EF4-FFF2-40B4-BE49-F238E27FC236}">
                <a16:creationId xmlns:a16="http://schemas.microsoft.com/office/drawing/2014/main" id="{6B89075C-F870-4795-833B-8D51F45BF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6" y="1524191"/>
            <a:ext cx="4000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F86EB5-E8E9-4E1A-9F9F-5C60D5565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5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9"/>
    </mc:Choice>
    <mc:Fallback>
      <p:transition spd="slow" advTm="5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REQUIRED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37F00-6B61-4413-90F5-BE3EC7D2E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2947987"/>
            <a:ext cx="8743950" cy="9620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8A202F-F35B-4AEA-A198-83CB9818A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2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33"/>
    </mc:Choice>
    <mc:Fallback>
      <p:transition spd="slow" advTm="3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ENGLISH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9" y="1233485"/>
            <a:ext cx="4295775" cy="439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01942-6557-4948-AC6C-BABD8EF82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40" y="3124170"/>
            <a:ext cx="7254869" cy="6096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A38ACE-04C7-4B7D-8A22-0C6BC182F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08"/>
    </mc:Choice>
    <mc:Fallback>
      <p:transition spd="slow" advTm="6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ENGLISH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3648A-0222-4905-87DD-D9A764EFF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3124200"/>
            <a:ext cx="72580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77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Mathematics</a:t>
            </a:r>
          </a:p>
        </p:txBody>
      </p:sp>
      <p:sp useBgFill="1">
        <p:nvSpPr>
          <p:cNvPr id="46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326F1-E06C-46F5-B231-89F2FEAFA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17" y="1778897"/>
            <a:ext cx="5450437" cy="29704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158509-CC70-41A6-8E7D-40942860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03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2809"/>
    </mc:Choice>
    <mc:Fallback>
      <p:transition spd="slow" advTm="10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835" y="5000242"/>
            <a:ext cx="8538330" cy="61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E8875-1DE9-41A5-8091-EE222AB9D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247070"/>
            <a:ext cx="47625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26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EEA71A9-ACE0-4AE9-82DE-8882C6586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43" y="1562431"/>
            <a:ext cx="10700994" cy="1062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endParaRPr lang="en-CA"/>
          </a:p>
          <a:p>
            <a:pPr lvl="1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147" y="2937242"/>
            <a:ext cx="4598377" cy="33814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16E761-D263-416F-93FD-CA8DB2BA5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5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68"/>
    </mc:Choice>
    <mc:Fallback>
      <p:transition spd="slow" advTm="13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t Druitt Zone Sport Trials - Eastern Creek Public School">
            <a:extLst>
              <a:ext uri="{FF2B5EF4-FFF2-40B4-BE49-F238E27FC236}">
                <a16:creationId xmlns:a16="http://schemas.microsoft.com/office/drawing/2014/main" id="{E885C14C-BEF5-46E1-8AC3-FC85866DF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31" y="1344923"/>
            <a:ext cx="6267450" cy="340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56" y="-162144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>
                <a:latin typeface="Engravers MT" panose="02090707080505020304" pitchFamily="18" charset="0"/>
              </a:rPr>
              <a:t>Physical Education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6D782-C293-4801-B76A-71DCB9286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818" y="5301228"/>
            <a:ext cx="8239125" cy="5810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3375F5-C2E8-465D-A336-F2FC00B1F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6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79"/>
    </mc:Choice>
    <mc:Fallback>
      <p:transition spd="slow" advTm="5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018F22F2E80744988166A0E8EC6415" ma:contentTypeVersion="1" ma:contentTypeDescription="Create a new document." ma:contentTypeScope="" ma:versionID="b33d110febaed3695d0de0d1941714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AA6861-35FA-4EDF-96B7-EE8D9D604DEA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bb9dae2a-3f52-496a-af3f-64b7c2026ff8"/>
    <ds:schemaRef ds:uri="31f8f325-c82e-4591-8b50-3bc23ddc519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F7E01EB-3732-46DB-90E9-78B1739A2655}"/>
</file>

<file path=customXml/itemProps3.xml><?xml version="1.0" encoding="utf-8"?>
<ds:datastoreItem xmlns:ds="http://schemas.openxmlformats.org/officeDocument/2006/customXml" ds:itemID="{653B6C14-54F0-45EA-A2C2-BCFBE097EB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</Words>
  <Application>Microsoft Office PowerPoint</Application>
  <PresentationFormat>Widescreen</PresentationFormat>
  <Paragraphs>97</Paragraphs>
  <Slides>19</Slides>
  <Notes>2</Notes>
  <HiddenSlides>5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Engravers MT</vt:lpstr>
      <vt:lpstr>Wingdings 3</vt:lpstr>
      <vt:lpstr>Slice</vt:lpstr>
      <vt:lpstr>Grade 10 Course Selection</vt:lpstr>
      <vt:lpstr>You should Know</vt:lpstr>
      <vt:lpstr>REQUIRED COURSES</vt:lpstr>
      <vt:lpstr>ENGLISH</vt:lpstr>
      <vt:lpstr>ENGLISH</vt:lpstr>
      <vt:lpstr>Mathematics</vt:lpstr>
      <vt:lpstr>Mathematics</vt:lpstr>
      <vt:lpstr>LANGUAGES</vt:lpstr>
      <vt:lpstr>Physical Education</vt:lpstr>
      <vt:lpstr>Electives</vt:lpstr>
      <vt:lpstr>OPTIONAL COURSES</vt:lpstr>
      <vt:lpstr>FINALLY . . . </vt:lpstr>
      <vt:lpstr>Your Turn</vt:lpstr>
      <vt:lpstr>Logging IN</vt:lpstr>
      <vt:lpstr>Accessing requests</vt:lpstr>
      <vt:lpstr>Entering requests</vt:lpstr>
      <vt:lpstr>Entering requests</vt:lpstr>
      <vt:lpstr>THURSDAY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10 Course Selection</dc:title>
  <dc:creator>Shawn Campbell</dc:creator>
  <cp:lastModifiedBy>Shawn Campbell</cp:lastModifiedBy>
  <cp:revision>2</cp:revision>
  <cp:lastPrinted>2021-01-24T00:09:35Z</cp:lastPrinted>
  <dcterms:created xsi:type="dcterms:W3CDTF">2021-01-23T23:38:55Z</dcterms:created>
  <dcterms:modified xsi:type="dcterms:W3CDTF">2021-02-03T23:06:34Z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0x01010048018F22F2E80744988166A0E8EC6415</vt:lpwstr>
  </property>
</Properties>
</file>